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802" y="-40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3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2CFA6B-41FB-4A1F-8DAC-0DC02C81DE3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0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2C627-DB17-457A-BFF9-BB9D5B2A4FA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D38F-D9D2-42A0-8143-05756BC5555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4EE2D-173D-4F15-AA27-C6F81F68497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90600" y="609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§9-6 Secants, Tangents, &amp; Angle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2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D50DC-8918-48F6-A753-8AB0482D064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3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83282-A466-4133-8322-CDEB6067067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3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10E3-5026-4BF5-896A-B83A550A96A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17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75E96-9DFD-4257-B2F0-C74A7493F64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9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F439-8F24-45F1-8C96-CB71ED6235C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9E4C7-D9C9-4B32-B988-1B3ACBDE3C7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84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6787A-84D0-4E5C-AD92-3181D70907C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3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815C9B-CF7F-412B-BBEB-272E7D068130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7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60.wmf"/><Relationship Id="rId3" Type="http://schemas.openxmlformats.org/officeDocument/2006/relationships/image" Target="../media/image44.png"/><Relationship Id="rId7" Type="http://schemas.openxmlformats.org/officeDocument/2006/relationships/image" Target="../media/image50.png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png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png"/><Relationship Id="rId11" Type="http://schemas.openxmlformats.org/officeDocument/2006/relationships/image" Target="../media/image55.png"/><Relationship Id="rId5" Type="http://schemas.openxmlformats.org/officeDocument/2006/relationships/image" Target="../media/image48.png"/><Relationship Id="rId15" Type="http://schemas.openxmlformats.org/officeDocument/2006/relationships/image" Target="../media/image61.wmf"/><Relationship Id="rId10" Type="http://schemas.openxmlformats.org/officeDocument/2006/relationships/image" Target="../media/image63.png"/><Relationship Id="rId4" Type="http://schemas.openxmlformats.org/officeDocument/2006/relationships/image" Target="../media/image45.png"/><Relationship Id="rId9" Type="http://schemas.openxmlformats.org/officeDocument/2006/relationships/image" Target="../media/image62.png"/><Relationship Id="rId1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2.png"/><Relationship Id="rId3" Type="http://schemas.openxmlformats.org/officeDocument/2006/relationships/oleObject" Target="../embeddings/oleObject3.bin"/><Relationship Id="rId21" Type="http://schemas.openxmlformats.org/officeDocument/2006/relationships/image" Target="../media/image15.png"/><Relationship Id="rId7" Type="http://schemas.openxmlformats.org/officeDocument/2006/relationships/image" Target="../media/image10.png"/><Relationship Id="rId12" Type="http://schemas.openxmlformats.org/officeDocument/2006/relationships/image" Target="../media/image100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4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11" Type="http://schemas.openxmlformats.org/officeDocument/2006/relationships/image" Target="../media/image8.wmf"/><Relationship Id="rId5" Type="http://schemas.openxmlformats.org/officeDocument/2006/relationships/image" Target="../media/image4.png"/><Relationship Id="rId15" Type="http://schemas.openxmlformats.org/officeDocument/2006/relationships/oleObject" Target="../embeddings/oleObject60.bin"/><Relationship Id="rId23" Type="http://schemas.openxmlformats.org/officeDocument/2006/relationships/image" Target="../media/image17.png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png"/><Relationship Id="rId4" Type="http://schemas.openxmlformats.org/officeDocument/2006/relationships/image" Target="../media/image6.wmf"/><Relationship Id="rId9" Type="http://schemas.openxmlformats.org/officeDocument/2006/relationships/image" Target="../media/image7.wmf"/><Relationship Id="rId14" Type="http://schemas.openxmlformats.org/officeDocument/2006/relationships/image" Target="../media/image9.wmf"/><Relationship Id="rId22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image" Target="../media/image9.wmf"/><Relationship Id="rId26" Type="http://schemas.openxmlformats.org/officeDocument/2006/relationships/image" Target="../media/image32.png"/><Relationship Id="rId39" Type="http://schemas.openxmlformats.org/officeDocument/2006/relationships/image" Target="../media/image33.png"/><Relationship Id="rId21" Type="http://schemas.openxmlformats.org/officeDocument/2006/relationships/image" Target="../media/image27.png"/><Relationship Id="rId34" Type="http://schemas.openxmlformats.org/officeDocument/2006/relationships/image" Target="../media/image12.wmf"/><Relationship Id="rId42" Type="http://schemas.openxmlformats.org/officeDocument/2006/relationships/image" Target="../media/image34.png"/><Relationship Id="rId47" Type="http://schemas.openxmlformats.org/officeDocument/2006/relationships/oleObject" Target="../embeddings/oleObject160.bin"/><Relationship Id="rId50" Type="http://schemas.openxmlformats.org/officeDocument/2006/relationships/oleObject" Target="../embeddings/oleObject170.bin"/><Relationship Id="rId55" Type="http://schemas.openxmlformats.org/officeDocument/2006/relationships/oleObject" Target="../embeddings/oleObject190.bin"/><Relationship Id="rId63" Type="http://schemas.openxmlformats.org/officeDocument/2006/relationships/oleObject" Target="../embeddings/oleObject22.bin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9" Type="http://schemas.openxmlformats.org/officeDocument/2006/relationships/oleObject" Target="../embeddings/oleObject110.bin"/><Relationship Id="rId11" Type="http://schemas.openxmlformats.org/officeDocument/2006/relationships/image" Target="../media/image7.wmf"/><Relationship Id="rId24" Type="http://schemas.openxmlformats.org/officeDocument/2006/relationships/image" Target="../media/image30.png"/><Relationship Id="rId32" Type="http://schemas.openxmlformats.org/officeDocument/2006/relationships/image" Target="../media/image12.wmf"/><Relationship Id="rId37" Type="http://schemas.openxmlformats.org/officeDocument/2006/relationships/oleObject" Target="../embeddings/oleObject130.bin"/><Relationship Id="rId40" Type="http://schemas.openxmlformats.org/officeDocument/2006/relationships/oleObject" Target="../embeddings/oleObject14.bin"/><Relationship Id="rId45" Type="http://schemas.openxmlformats.org/officeDocument/2006/relationships/oleObject" Target="../embeddings/oleObject150.bin"/><Relationship Id="rId53" Type="http://schemas.openxmlformats.org/officeDocument/2006/relationships/image" Target="../media/image37.png"/><Relationship Id="rId58" Type="http://schemas.openxmlformats.org/officeDocument/2006/relationships/oleObject" Target="../embeddings/oleObject200.bin"/><Relationship Id="rId5" Type="http://schemas.openxmlformats.org/officeDocument/2006/relationships/image" Target="../media/image4.png"/><Relationship Id="rId61" Type="http://schemas.openxmlformats.org/officeDocument/2006/relationships/oleObject" Target="../embeddings/oleObject210.bin"/><Relationship Id="rId19" Type="http://schemas.openxmlformats.org/officeDocument/2006/relationships/image" Target="../media/image25.png"/><Relationship Id="rId14" Type="http://schemas.openxmlformats.org/officeDocument/2006/relationships/image" Target="../media/image24.png"/><Relationship Id="rId22" Type="http://schemas.openxmlformats.org/officeDocument/2006/relationships/image" Target="../media/image28.png"/><Relationship Id="rId27" Type="http://schemas.openxmlformats.org/officeDocument/2006/relationships/oleObject" Target="../embeddings/oleObject11.bin"/><Relationship Id="rId30" Type="http://schemas.openxmlformats.org/officeDocument/2006/relationships/image" Target="../media/image11.wmf"/><Relationship Id="rId35" Type="http://schemas.openxmlformats.org/officeDocument/2006/relationships/oleObject" Target="../embeddings/oleObject13.bin"/><Relationship Id="rId43" Type="http://schemas.openxmlformats.org/officeDocument/2006/relationships/image" Target="../media/image35.png"/><Relationship Id="rId48" Type="http://schemas.openxmlformats.org/officeDocument/2006/relationships/image" Target="../media/image36.png"/><Relationship Id="rId56" Type="http://schemas.openxmlformats.org/officeDocument/2006/relationships/image" Target="../media/image38.png"/><Relationship Id="rId64" Type="http://schemas.openxmlformats.org/officeDocument/2006/relationships/oleObject" Target="../embeddings/oleObject220.bin"/><Relationship Id="rId8" Type="http://schemas.openxmlformats.org/officeDocument/2006/relationships/image" Target="../media/image22.png"/><Relationship Id="rId51" Type="http://schemas.openxmlformats.org/officeDocument/2006/relationships/oleObject" Target="../embeddings/oleObject18.bin"/><Relationship Id="rId3" Type="http://schemas.openxmlformats.org/officeDocument/2006/relationships/oleObject" Target="../embeddings/oleObject7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00.bin"/><Relationship Id="rId25" Type="http://schemas.openxmlformats.org/officeDocument/2006/relationships/image" Target="../media/image31.png"/><Relationship Id="rId33" Type="http://schemas.openxmlformats.org/officeDocument/2006/relationships/oleObject" Target="../embeddings/oleObject120.bin"/><Relationship Id="rId38" Type="http://schemas.openxmlformats.org/officeDocument/2006/relationships/image" Target="../media/image13.wmf"/><Relationship Id="rId46" Type="http://schemas.openxmlformats.org/officeDocument/2006/relationships/oleObject" Target="../embeddings/oleObject16.bin"/><Relationship Id="rId59" Type="http://schemas.openxmlformats.org/officeDocument/2006/relationships/image" Target="../media/image39.png"/><Relationship Id="rId20" Type="http://schemas.openxmlformats.org/officeDocument/2006/relationships/image" Target="../media/image26.png"/><Relationship Id="rId41" Type="http://schemas.openxmlformats.org/officeDocument/2006/relationships/oleObject" Target="../embeddings/oleObject140.bin"/><Relationship Id="rId54" Type="http://schemas.openxmlformats.org/officeDocument/2006/relationships/oleObject" Target="../embeddings/oleObject19.bin"/><Relationship Id="rId62" Type="http://schemas.openxmlformats.org/officeDocument/2006/relationships/image" Target="../media/image40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15" Type="http://schemas.openxmlformats.org/officeDocument/2006/relationships/oleObject" Target="../embeddings/oleObject10.bin"/><Relationship Id="rId23" Type="http://schemas.openxmlformats.org/officeDocument/2006/relationships/image" Target="../media/image29.png"/><Relationship Id="rId28" Type="http://schemas.openxmlformats.org/officeDocument/2006/relationships/image" Target="../media/image11.wmf"/><Relationship Id="rId36" Type="http://schemas.openxmlformats.org/officeDocument/2006/relationships/image" Target="../media/image13.wmf"/><Relationship Id="rId49" Type="http://schemas.openxmlformats.org/officeDocument/2006/relationships/oleObject" Target="../embeddings/oleObject17.bin"/><Relationship Id="rId57" Type="http://schemas.openxmlformats.org/officeDocument/2006/relationships/oleObject" Target="../embeddings/oleObject20.bin"/><Relationship Id="rId10" Type="http://schemas.openxmlformats.org/officeDocument/2006/relationships/oleObject" Target="../embeddings/oleObject8.bin"/><Relationship Id="rId31" Type="http://schemas.openxmlformats.org/officeDocument/2006/relationships/oleObject" Target="../embeddings/oleObject12.bin"/><Relationship Id="rId44" Type="http://schemas.openxmlformats.org/officeDocument/2006/relationships/oleObject" Target="../embeddings/oleObject15.bin"/><Relationship Id="rId52" Type="http://schemas.openxmlformats.org/officeDocument/2006/relationships/oleObject" Target="../embeddings/oleObject180.bin"/><Relationship Id="rId60" Type="http://schemas.openxmlformats.org/officeDocument/2006/relationships/oleObject" Target="../embeddings/oleObject21.bin"/><Relationship Id="rId4" Type="http://schemas.openxmlformats.org/officeDocument/2006/relationships/image" Target="../media/image6.wmf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5.wmf"/><Relationship Id="rId3" Type="http://schemas.openxmlformats.org/officeDocument/2006/relationships/image" Target="../media/image18.png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6.png"/><Relationship Id="rId11" Type="http://schemas.openxmlformats.org/officeDocument/2006/relationships/image" Target="../media/image47.png"/><Relationship Id="rId5" Type="http://schemas.openxmlformats.org/officeDocument/2006/relationships/image" Target="../media/image20.png"/><Relationship Id="rId15" Type="http://schemas.openxmlformats.org/officeDocument/2006/relationships/image" Target="../media/image15.wmf"/><Relationship Id="rId10" Type="http://schemas.openxmlformats.org/officeDocument/2006/relationships/image" Target="../media/image14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230.bin"/><Relationship Id="rId14" Type="http://schemas.openxmlformats.org/officeDocument/2006/relationships/oleObject" Target="../embeddings/oleObject24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1.png"/><Relationship Id="rId7" Type="http://schemas.openxmlformats.org/officeDocument/2006/relationships/image" Target="../media/image54.png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3.png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52.png"/><Relationship Id="rId10" Type="http://schemas.openxmlformats.org/officeDocument/2006/relationships/image" Target="../media/image21.wmf"/><Relationship Id="rId4" Type="http://schemas.openxmlformats.org/officeDocument/2006/relationships/image" Target="../media/image42.png"/><Relationship Id="rId9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45.png"/><Relationship Id="rId7" Type="http://schemas.openxmlformats.org/officeDocument/2006/relationships/image" Target="../media/image51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10" Type="http://schemas.openxmlformats.org/officeDocument/2006/relationships/image" Target="../media/image55.png"/><Relationship Id="rId4" Type="http://schemas.openxmlformats.org/officeDocument/2006/relationships/image" Target="../media/image48.png"/><Relationship Id="rId9" Type="http://schemas.openxmlformats.org/officeDocument/2006/relationships/image" Target="../media/image6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wmf"/><Relationship Id="rId3" Type="http://schemas.openxmlformats.org/officeDocument/2006/relationships/image" Target="../media/image44.png"/><Relationship Id="rId7" Type="http://schemas.openxmlformats.org/officeDocument/2006/relationships/image" Target="../media/image50.png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png"/><Relationship Id="rId11" Type="http://schemas.openxmlformats.org/officeDocument/2006/relationships/image" Target="../media/image55.png"/><Relationship Id="rId5" Type="http://schemas.openxmlformats.org/officeDocument/2006/relationships/image" Target="../media/image48.png"/><Relationship Id="rId15" Type="http://schemas.openxmlformats.org/officeDocument/2006/relationships/image" Target="../media/image57.wmf"/><Relationship Id="rId10" Type="http://schemas.openxmlformats.org/officeDocument/2006/relationships/image" Target="../media/image63.png"/><Relationship Id="rId4" Type="http://schemas.openxmlformats.org/officeDocument/2006/relationships/image" Target="../media/image45.png"/><Relationship Id="rId9" Type="http://schemas.openxmlformats.org/officeDocument/2006/relationships/image" Target="../media/image62.png"/><Relationship Id="rId1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wmf"/><Relationship Id="rId3" Type="http://schemas.openxmlformats.org/officeDocument/2006/relationships/image" Target="../media/image44.png"/><Relationship Id="rId7" Type="http://schemas.openxmlformats.org/officeDocument/2006/relationships/image" Target="../media/image50.png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png"/><Relationship Id="rId11" Type="http://schemas.openxmlformats.org/officeDocument/2006/relationships/image" Target="../media/image55.png"/><Relationship Id="rId5" Type="http://schemas.openxmlformats.org/officeDocument/2006/relationships/image" Target="../media/image48.png"/><Relationship Id="rId15" Type="http://schemas.openxmlformats.org/officeDocument/2006/relationships/image" Target="../media/image58.wmf"/><Relationship Id="rId10" Type="http://schemas.openxmlformats.org/officeDocument/2006/relationships/image" Target="../media/image63.png"/><Relationship Id="rId4" Type="http://schemas.openxmlformats.org/officeDocument/2006/relationships/image" Target="../media/image45.png"/><Relationship Id="rId9" Type="http://schemas.openxmlformats.org/officeDocument/2006/relationships/image" Target="../media/image62.png"/><Relationship Id="rId14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6705600" cy="1143000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TISK / No MM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Lesson 9-6 Secants, Tangents, &amp; Angle Measures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Homework: 9-6 problems in packet 2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5459"/>
            <a:ext cx="7086600" cy="1600200"/>
          </a:xfrm>
        </p:spPr>
        <p:txBody>
          <a:bodyPr/>
          <a:lstStyle/>
          <a:p>
            <a:r>
              <a:rPr lang="en-US" dirty="0" smtClean="0"/>
              <a:t>Tuesday, February 12, 2013</a:t>
            </a:r>
            <a:br>
              <a:rPr lang="en-US" dirty="0" smtClean="0"/>
            </a:br>
            <a:r>
              <a:rPr lang="en-US" dirty="0" smtClean="0"/>
              <a:t>Agenda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2"/>
              <p:cNvSpPr txBox="1">
                <a:spLocks/>
              </p:cNvSpPr>
              <p:nvPr/>
            </p:nvSpPr>
            <p:spPr bwMode="auto">
              <a:xfrm>
                <a:off x="29424" y="2895600"/>
                <a:ext cx="7145568" cy="381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None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89000" indent="-439738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itchFamily="2" charset="2"/>
                  <a:buChar char="¡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293813" indent="-4032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81163" indent="-38576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5000"/>
                  <a:buFont typeface="Wingdings" pitchFamily="2" charset="2"/>
                  <a:buChar char="¡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701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273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845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417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989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400" dirty="0" smtClean="0"/>
                  <a:t>TISK Problems</a:t>
                </a:r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Simplify completely: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35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i="1" smtClean="0">
                            <a:latin typeface="Cambria Math"/>
                          </a:rPr>
                          <m:t>+</m:t>
                        </m:r>
                        <m:r>
                          <a:rPr lang="en-US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Write the equation of a line in slope-intercept form that passes through the point </a:t>
                </a:r>
                <a:r>
                  <a:rPr lang="en-US" sz="2400" dirty="0" smtClean="0"/>
                  <a:t>(-5,-</a:t>
                </a:r>
                <a:r>
                  <a:rPr lang="en-US" sz="2400" dirty="0" smtClean="0"/>
                  <a:t>12</a:t>
                </a:r>
                <a:r>
                  <a:rPr lang="en-US" sz="2400" dirty="0" smtClean="0"/>
                  <a:t>) </a:t>
                </a:r>
                <a:r>
                  <a:rPr lang="en-US" sz="2400" dirty="0" smtClean="0"/>
                  <a:t>and is perpendicular to the </a:t>
                </a:r>
                <a:r>
                  <a:rPr lang="en-US" sz="2400" dirty="0" smtClean="0"/>
                  <a:t>line that passes through the points (2, 15) and (-3, 8).</a:t>
                </a:r>
                <a:endParaRPr lang="en-US" sz="2400" dirty="0" smtClean="0"/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𝑝</m:t>
                    </m:r>
                    <m:r>
                      <a:rPr lang="en-US" sz="2400" b="0" i="1" smtClean="0">
                        <a:latin typeface="Cambria Math"/>
                      </a:rPr>
                      <m:t>∥</m:t>
                    </m:r>
                    <m:r>
                      <a:rPr lang="en-US" sz="24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sz="2400" dirty="0" smtClean="0"/>
                  <a:t>?  State postulates or theorems that </a:t>
                </a:r>
                <a:br>
                  <a:rPr lang="en-US" sz="2400" dirty="0" smtClean="0"/>
                </a:br>
                <a:r>
                  <a:rPr lang="en-US" sz="2400" dirty="0" smtClean="0"/>
                  <a:t>justify your answer.</a:t>
                </a:r>
                <a:endParaRPr lang="en-US" sz="2400" dirty="0"/>
              </a:p>
            </p:txBody>
          </p:sp>
        </mc:Choice>
        <mc:Fallback>
          <p:sp>
            <p:nvSpPr>
              <p:cNvPr id="4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424" y="2895600"/>
                <a:ext cx="7145568" cy="3810000"/>
              </a:xfrm>
              <a:prstGeom prst="rect">
                <a:avLst/>
              </a:prstGeom>
              <a:blipFill rotWithShape="1">
                <a:blip r:embed="rId2"/>
                <a:stretch>
                  <a:fillRect l="-1365" t="-1120" r="-683" b="-96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 bwMode="auto">
          <a:xfrm flipH="1">
            <a:off x="6629400" y="4343400"/>
            <a:ext cx="838200" cy="2514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7696200" y="4343400"/>
            <a:ext cx="838200" cy="2514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 flipV="1">
            <a:off x="6629400" y="5600700"/>
            <a:ext cx="2057400" cy="571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 rot="1063131">
            <a:off x="7862693" y="5810775"/>
            <a:ext cx="152400" cy="152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620000" y="4343400"/>
            <a:ext cx="144780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 rot="1063131">
            <a:off x="8325377" y="4439177"/>
            <a:ext cx="152400" cy="152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4582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44975" y="5421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781800" y="533878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966199" y="571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703024" y="563191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668035" y="600602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8820435" y="47683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</a:t>
            </a:r>
            <a:endParaRPr lang="en-US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8435340" y="4050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7273575" y="3974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8382000" y="4572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153400" y="45200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115300" y="41430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0010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848600" y="5955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620000" y="5955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601477" y="54707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9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1" y="1981200"/>
            <a:ext cx="4495800" cy="4114800"/>
          </a:xfrm>
        </p:spPr>
        <p:txBody>
          <a:bodyPr/>
          <a:lstStyle/>
          <a:p>
            <a:r>
              <a:rPr lang="en-US" sz="2400" dirty="0" smtClean="0"/>
              <a:t>This theorem is wordy, so take a moment to think about it before writing it out:</a:t>
            </a:r>
          </a:p>
          <a:p>
            <a:pPr lvl="1"/>
            <a:r>
              <a:rPr lang="en-US" sz="2000" dirty="0" smtClean="0"/>
              <a:t>If two secants, a secant and a tangent, or two tangents intersect in the exterior of a circle, then the measure of the angle formed is one-half the positive difference of the measures of the intercepted arcs.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257" cy="186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10" y="3285153"/>
            <a:ext cx="298023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721" y="5181600"/>
            <a:ext cx="2922426" cy="155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42" y="3284391"/>
            <a:ext cx="2982773" cy="179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352" y="5181600"/>
            <a:ext cx="292374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blipFill rotWithShape="1">
                <a:blip r:embed="rId10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05000" y="57150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|(       -       )|</a:t>
            </a:r>
            <a:endParaRPr lang="en-US" sz="2800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89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470593"/>
              </p:ext>
            </p:extLst>
          </p:nvPr>
        </p:nvGraphicFramePr>
        <p:xfrm>
          <a:off x="2133600" y="5754688"/>
          <a:ext cx="7508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754688"/>
                        <a:ext cx="7508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14449"/>
              </p:ext>
            </p:extLst>
          </p:nvPr>
        </p:nvGraphicFramePr>
        <p:xfrm>
          <a:off x="3101975" y="5764934"/>
          <a:ext cx="57785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4" imgW="380880" imgH="228600" progId="Equation.DSMT4">
                  <p:embed/>
                </p:oleObj>
              </mc:Choice>
              <mc:Fallback>
                <p:oleObj name="Equation" r:id="rId14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764934"/>
                        <a:ext cx="577850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4953000" y="1447801"/>
            <a:ext cx="4038600" cy="36875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070" y="5181600"/>
            <a:ext cx="292374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60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Find the value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30555"/>
            <a:ext cx="28860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28763" y="38862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763" y="3886200"/>
                <a:ext cx="528637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83470" y="3522306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85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470" y="3522306"/>
                <a:ext cx="52863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6897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52600" y="5498068"/>
                <a:ext cx="6500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Times New Roman" pitchFamily="18" charset="0"/>
                      </a:rPr>
                      <m:t>30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498068"/>
                <a:ext cx="650082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754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20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219200"/>
          </a:xfrm>
        </p:spPr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Find the value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33528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00126" y="53340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126" y="5334000"/>
                <a:ext cx="528637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52563" y="35814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52°</m:t>
                      </m:r>
                    </m:oMath>
                  </m:oMathPara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563" y="3581400"/>
                <a:ext cx="52863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95600" y="3124200"/>
                <a:ext cx="528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84°</m:t>
                      </m:r>
                    </m:oMath>
                  </m:oMathPara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52863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7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752600"/>
          </a:xfrm>
        </p:spPr>
        <p:txBody>
          <a:bodyPr/>
          <a:lstStyle/>
          <a:p>
            <a:r>
              <a:rPr lang="en-US" dirty="0" smtClean="0"/>
              <a:t>Summarize the theorems about secants, tangents, and the angles and arcs formed.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075239"/>
          </a:xfrm>
        </p:spPr>
        <p:txBody>
          <a:bodyPr/>
          <a:lstStyle/>
          <a:p>
            <a:r>
              <a:rPr lang="en-US" dirty="0" smtClean="0"/>
              <a:t>Look at the following tangent and secant in   </a:t>
            </a:r>
            <a:r>
              <a:rPr lang="en-US" i="1" dirty="0" smtClean="0"/>
              <a:t>B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376201"/>
              </p:ext>
            </p:extLst>
          </p:nvPr>
        </p:nvGraphicFramePr>
        <p:xfrm>
          <a:off x="3124200" y="2557231"/>
          <a:ext cx="463550" cy="49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557231"/>
                        <a:ext cx="463550" cy="499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181600" y="3200400"/>
            <a:ext cx="3810000" cy="1200329"/>
            <a:chOff x="5181600" y="3200400"/>
            <a:chExt cx="38100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5181600" y="3200400"/>
              <a:ext cx="3810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What do you suppose the measure of       is?  How could we prove it?</a:t>
              </a:r>
              <a:endParaRPr lang="en-US" sz="2400" dirty="0"/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0471216"/>
                </p:ext>
              </p:extLst>
            </p:nvPr>
          </p:nvGraphicFramePr>
          <p:xfrm>
            <a:off x="6858000" y="3570422"/>
            <a:ext cx="454025" cy="3886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Equation" r:id="rId5" imgW="266400" imgH="228600" progId="Equation.DSMT4">
                    <p:embed/>
                  </p:oleObj>
                </mc:Choice>
                <mc:Fallback>
                  <p:oleObj name="Equation" r:id="rId5" imgW="266400" imgH="2286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00" y="3570422"/>
                          <a:ext cx="454025" cy="3886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1849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" y="3203118"/>
            <a:ext cx="4181865" cy="365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23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075239"/>
          </a:xfrm>
        </p:spPr>
        <p:txBody>
          <a:bodyPr/>
          <a:lstStyle/>
          <a:p>
            <a:r>
              <a:rPr lang="en-US" dirty="0" smtClean="0"/>
              <a:t>Look at the following tangent and secant in   </a:t>
            </a:r>
            <a:r>
              <a:rPr lang="en-US" i="1" dirty="0" smtClean="0"/>
              <a:t>B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823118"/>
              </p:ext>
            </p:extLst>
          </p:nvPr>
        </p:nvGraphicFramePr>
        <p:xfrm>
          <a:off x="3124200" y="2557231"/>
          <a:ext cx="463550" cy="49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557231"/>
                        <a:ext cx="463550" cy="499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1849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" y="3203118"/>
            <a:ext cx="4181865" cy="365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4439603"/>
                  </p:ext>
                </p:extLst>
              </p:nvPr>
            </p:nvGraphicFramePr>
            <p:xfrm>
              <a:off x="4343400" y="3203118"/>
              <a:ext cx="47244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62200"/>
                    <a:gridCol w="23622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𝐸𝐹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 tan</a:t>
                          </a:r>
                          <a:r>
                            <a:rPr lang="en-US" baseline="0" dirty="0" smtClean="0"/>
                            <a:t> of     B</a:t>
                          </a:r>
                          <a:br>
                            <a:rPr lang="en-US" baseline="0" dirty="0" smtClean="0"/>
                          </a:br>
                          <a:r>
                            <a:rPr lang="en-US" baseline="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𝐴𝐶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</a:t>
                          </a:r>
                          <a:r>
                            <a:rPr lang="en-US" baseline="0" dirty="0" smtClean="0"/>
                            <a:t> sec of     B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4439603"/>
                  </p:ext>
                </p:extLst>
              </p:nvPr>
            </p:nvGraphicFramePr>
            <p:xfrm>
              <a:off x="4343400" y="3203118"/>
              <a:ext cx="47244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62200"/>
                    <a:gridCol w="23622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7084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7"/>
                          <a:stretch>
                            <a:fillRect l="-258" t="-62069" r="-99742" b="-3758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304174"/>
              </p:ext>
            </p:extLst>
          </p:nvPr>
        </p:nvGraphicFramePr>
        <p:xfrm>
          <a:off x="6096000" y="3657600"/>
          <a:ext cx="311150" cy="33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8" imgW="164880" imgH="177480" progId="Equation.DSMT4">
                  <p:embed/>
                </p:oleObj>
              </mc:Choice>
              <mc:Fallback>
                <p:oleObj name="Equation" r:id="rId8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6000" y="3657600"/>
                        <a:ext cx="311150" cy="335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374337"/>
              </p:ext>
            </p:extLst>
          </p:nvPr>
        </p:nvGraphicFramePr>
        <p:xfrm>
          <a:off x="6165850" y="3962400"/>
          <a:ext cx="3111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3962400"/>
                        <a:ext cx="31115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4343400" y="4343400"/>
            <a:ext cx="2362200" cy="483466"/>
            <a:chOff x="4343400" y="4343400"/>
            <a:chExt cx="2362200" cy="4834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343400" y="4343400"/>
                  <a:ext cx="23622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𝐴𝐶𝐺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3400" y="4343400"/>
                  <a:ext cx="2362200" cy="483466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2326" b="-63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2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343767016"/>
                    </p:ext>
                  </p:extLst>
                </p:nvPr>
              </p:nvGraphicFramePr>
              <p:xfrm>
                <a:off x="6096000" y="4393714"/>
                <a:ext cx="386817" cy="33068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2101" name="Equation" r:id="rId13" imgW="266400" imgH="228600" progId="Equation.DSMT4">
                        <p:embed/>
                      </p:oleObj>
                    </mc:Choice>
                    <mc:Fallback>
                      <p:oleObj name="Equation" r:id="rId13" imgW="266400" imgH="228600" progId="Equation.DSMT4">
                        <p:embed/>
                        <p:pic>
                          <p:nvPicPr>
                            <p:cNvPr id="0" name="Object 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96000" y="4393714"/>
                              <a:ext cx="386817" cy="33068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2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343767016"/>
                    </p:ext>
                  </p:extLst>
                </p:nvPr>
              </p:nvGraphicFramePr>
              <p:xfrm>
                <a:off x="6096000" y="4393714"/>
                <a:ext cx="386817" cy="33068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2069" name="Equation" r:id="rId15" imgW="266400" imgH="228600" progId="Equation.DSMT4">
                        <p:embed/>
                      </p:oleObj>
                    </mc:Choice>
                    <mc:Fallback>
                      <p:oleObj name="Equation" r:id="rId15" imgW="266400" imgH="228600" progId="Equation.DSMT4">
                        <p:embed/>
                        <p:pic>
                          <p:nvPicPr>
                            <p:cNvPr id="0" name="Object 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96000" y="4393714"/>
                              <a:ext cx="386817" cy="33068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705600" y="4343400"/>
                <a:ext cx="2362200" cy="827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2) The measure of an inscribed angle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/>
                  <a:t> its intercepted arc.</a:t>
                </a:r>
                <a:endParaRPr lang="en-US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343400"/>
                <a:ext cx="2362200" cy="827406"/>
              </a:xfrm>
              <a:prstGeom prst="rect">
                <a:avLst/>
              </a:prstGeom>
              <a:blipFill rotWithShape="1">
                <a:blip r:embed="rId17"/>
                <a:stretch>
                  <a:fillRect l="-515" t="-741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343400" y="5257800"/>
                <a:ext cx="15240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𝐸𝐹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5257800"/>
                <a:ext cx="1524000" cy="369909"/>
              </a:xfrm>
              <a:prstGeom prst="rect">
                <a:avLst/>
              </a:prstGeom>
              <a:blipFill rotWithShape="1">
                <a:blip r:embed="rId18"/>
                <a:stretch>
                  <a:fillRect l="-3600"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05600" y="5257800"/>
                <a:ext cx="2362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3) If a line is tan to a circle, then it is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⊥</m:t>
                    </m:r>
                  </m:oMath>
                </a14:m>
                <a:r>
                  <a:rPr lang="en-US" sz="1400" dirty="0" smtClean="0"/>
                  <a:t> at the point of tangency.</a:t>
                </a:r>
                <a:endParaRPr lang="en-US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5257800"/>
                <a:ext cx="2362200" cy="738664"/>
              </a:xfrm>
              <a:prstGeom prst="rect">
                <a:avLst/>
              </a:prstGeom>
              <a:blipFill rotWithShape="1">
                <a:blip r:embed="rId19"/>
                <a:stretch>
                  <a:fillRect l="-515" t="-826" b="-66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349620" y="6172200"/>
                <a:ext cx="21273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𝐸𝐶𝐺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𝑟𝑡</m:t>
                    </m:r>
                    <m:r>
                      <a:rPr lang="en-US" b="0" i="1" smtClean="0">
                        <a:latin typeface="Cambria Math"/>
                      </a:rPr>
                      <m:t> 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620" y="6172200"/>
                <a:ext cx="2127380" cy="369332"/>
              </a:xfrm>
              <a:prstGeom prst="rect">
                <a:avLst/>
              </a:prstGeom>
              <a:blipFill rotWithShape="1">
                <a:blip r:embed="rId20"/>
                <a:stretch>
                  <a:fillRect l="-2579"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763139" y="6148855"/>
                <a:ext cx="2362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4) </a:t>
                </a:r>
                <a:r>
                  <a:rPr lang="en-US" sz="1400" dirty="0" err="1" smtClean="0"/>
                  <a:t>Def</a:t>
                </a:r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⊥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139" y="6148855"/>
                <a:ext cx="2362200" cy="307777"/>
              </a:xfrm>
              <a:prstGeom prst="rect">
                <a:avLst/>
              </a:prstGeom>
              <a:blipFill rotWithShape="1">
                <a:blip r:embed="rId21"/>
                <a:stretch>
                  <a:fillRect l="-515" t="-2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10000" y="6573407"/>
                <a:ext cx="3429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5)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𝐸𝐶𝐺</m:t>
                    </m:r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𝐸𝐶𝐴</m:t>
                    </m:r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𝐴𝐶𝐺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573407"/>
                <a:ext cx="3429000" cy="338554"/>
              </a:xfrm>
              <a:prstGeom prst="rect">
                <a:avLst/>
              </a:prstGeom>
              <a:blipFill rotWithShape="1">
                <a:blip r:embed="rId22"/>
                <a:stretch>
                  <a:fillRect l="-888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763139" y="6609032"/>
                <a:ext cx="2362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5)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∠+</m:t>
                    </m:r>
                  </m:oMath>
                </a14:m>
                <a:r>
                  <a:rPr lang="en-US" sz="1400" dirty="0" smtClean="0"/>
                  <a:t> Post.</a:t>
                </a:r>
                <a:endParaRPr lang="en-US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139" y="6609032"/>
                <a:ext cx="2362200" cy="307777"/>
              </a:xfrm>
              <a:prstGeom prst="rect">
                <a:avLst/>
              </a:prstGeom>
              <a:blipFill rotWithShape="1">
                <a:blip r:embed="rId23"/>
                <a:stretch>
                  <a:fillRect l="-515"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086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en-US" sz="2800" dirty="0" smtClean="0"/>
              <a:t>§9-6 Secants, Tangents, &amp; Angle Measures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075239"/>
          </a:xfrm>
        </p:spPr>
        <p:txBody>
          <a:bodyPr/>
          <a:lstStyle/>
          <a:p>
            <a:r>
              <a:rPr lang="en-US" dirty="0" smtClean="0"/>
              <a:t>Look at the following tangent and secant in   </a:t>
            </a:r>
            <a:r>
              <a:rPr lang="en-US" i="1" dirty="0" smtClean="0"/>
              <a:t>B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932613"/>
              </p:ext>
            </p:extLst>
          </p:nvPr>
        </p:nvGraphicFramePr>
        <p:xfrm>
          <a:off x="3124200" y="2557231"/>
          <a:ext cx="463550" cy="49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2557231"/>
                        <a:ext cx="463550" cy="499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1849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" y="3203118"/>
            <a:ext cx="4181865" cy="365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727088"/>
              </p:ext>
            </p:extLst>
          </p:nvPr>
        </p:nvGraphicFramePr>
        <p:xfrm>
          <a:off x="3810000" y="2819400"/>
          <a:ext cx="5257800" cy="4092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</a:tblGrid>
              <a:tr h="409235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92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629400" y="3657594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6) Arc + Post.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629400" y="4114800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7) Def. semicircle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810000" y="4484132"/>
                <a:ext cx="21273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8)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𝐸𝐶𝐺</m:t>
                    </m:r>
                    <m:r>
                      <a:rPr lang="en-US" b="0" i="1" smtClean="0">
                        <a:latin typeface="Cambria Math"/>
                      </a:rPr>
                      <m:t>=90°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484132"/>
                <a:ext cx="2127380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2292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06073" y="4536205"/>
                <a:ext cx="2362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8) </a:t>
                </a:r>
                <a:r>
                  <a:rPr lang="en-US" sz="1400" dirty="0" err="1" smtClean="0"/>
                  <a:t>Def</a:t>
                </a:r>
                <a:r>
                  <a:rPr lang="en-US" sz="1400" dirty="0" smtClean="0"/>
                  <a:t> Rt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∠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6073" y="4536205"/>
                <a:ext cx="2362200" cy="307777"/>
              </a:xfrm>
              <a:prstGeom prst="rect">
                <a:avLst/>
              </a:prstGeom>
              <a:blipFill rotWithShape="1">
                <a:blip r:embed="rId8"/>
                <a:stretch>
                  <a:fillRect l="-775"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629400" y="4953000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9) Substitution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Table 1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9136920"/>
                  </p:ext>
                </p:extLst>
              </p:nvPr>
            </p:nvGraphicFramePr>
            <p:xfrm>
              <a:off x="3810000" y="-152400"/>
              <a:ext cx="52578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8900"/>
                    <a:gridCol w="26289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 tan</a:t>
                          </a:r>
                          <a:r>
                            <a:rPr lang="en-US" baseline="0" dirty="0" smtClean="0"/>
                            <a:t> of     B</a:t>
                          </a:r>
                          <a:br>
                            <a:rPr lang="en-US" baseline="0" dirty="0" smtClean="0"/>
                          </a:br>
                          <a:r>
                            <a:rPr lang="en-US" baseline="0" dirty="0" smtClean="0"/>
                            <a:t>    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⃡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𝐸𝐹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is a</a:t>
                          </a:r>
                          <a:r>
                            <a:rPr lang="en-US" baseline="0" dirty="0" smtClean="0"/>
                            <a:t> sec of     B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Table 1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9136920"/>
                  </p:ext>
                </p:extLst>
              </p:nvPr>
            </p:nvGraphicFramePr>
            <p:xfrm>
              <a:off x="3810000" y="-152400"/>
              <a:ext cx="5257800" cy="37649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8900"/>
                    <a:gridCol w="2628900"/>
                  </a:tblGrid>
                  <a:tr h="40923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7084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9"/>
                          <a:stretch>
                            <a:fillRect t="-62069" r="-99769" b="-3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4092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281525"/>
              </p:ext>
            </p:extLst>
          </p:nvPr>
        </p:nvGraphicFramePr>
        <p:xfrm>
          <a:off x="6096000" y="302082"/>
          <a:ext cx="311150" cy="33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Equation" r:id="rId10" imgW="164880" imgH="177480" progId="Equation.DSMT4">
                  <p:embed/>
                </p:oleObj>
              </mc:Choice>
              <mc:Fallback>
                <p:oleObj name="Equation" r:id="rId10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96000" y="302082"/>
                        <a:ext cx="311150" cy="335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499272"/>
              </p:ext>
            </p:extLst>
          </p:nvPr>
        </p:nvGraphicFramePr>
        <p:xfrm>
          <a:off x="6165850" y="606882"/>
          <a:ext cx="3111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Equation" r:id="rId12" imgW="164880" imgH="177480" progId="Equation.DSMT4">
                  <p:embed/>
                </p:oleObj>
              </mc:Choice>
              <mc:Fallback>
                <p:oleObj name="Equation" r:id="rId12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606882"/>
                        <a:ext cx="31115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3810000" y="987882"/>
            <a:ext cx="2362200" cy="483466"/>
            <a:chOff x="4343400" y="4343400"/>
            <a:chExt cx="2362200" cy="4834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4343400" y="4343400"/>
                  <a:ext cx="23622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𝐴𝐶𝐺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43400" y="4343400"/>
                  <a:ext cx="2362200" cy="483466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2062" b="-75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1" name="Object 3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65469538"/>
                    </p:ext>
                  </p:extLst>
                </p:nvPr>
              </p:nvGraphicFramePr>
              <p:xfrm>
                <a:off x="6096000" y="4393714"/>
                <a:ext cx="386817" cy="33068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47" name="Equation" r:id="rId15" imgW="266400" imgH="228600" progId="Equation.DSMT4">
                        <p:embed/>
                      </p:oleObj>
                    </mc:Choice>
                    <mc:Fallback>
                      <p:oleObj name="Equation" r:id="rId15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96000" y="4393714"/>
                              <a:ext cx="386817" cy="33068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31" name="Object 3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65469538"/>
                    </p:ext>
                  </p:extLst>
                </p:nvPr>
              </p:nvGraphicFramePr>
              <p:xfrm>
                <a:off x="6096000" y="4393714"/>
                <a:ext cx="386817" cy="33068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35" name="Equation" r:id="rId17" imgW="266400" imgH="228600" progId="Equation.DSMT4">
                        <p:embed/>
                      </p:oleObj>
                    </mc:Choice>
                    <mc:Fallback>
                      <p:oleObj name="Equation" r:id="rId17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96000" y="4393714"/>
                              <a:ext cx="386817" cy="33068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9400" y="987882"/>
                <a:ext cx="2362200" cy="827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2) The measure of an inscribed angle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/>
                  <a:t> its intercepted arc.</a:t>
                </a:r>
                <a:endParaRPr lang="en-US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987882"/>
                <a:ext cx="2362200" cy="827406"/>
              </a:xfrm>
              <a:prstGeom prst="rect">
                <a:avLst/>
              </a:prstGeom>
              <a:blipFill rotWithShape="1">
                <a:blip r:embed="rId19"/>
                <a:stretch>
                  <a:fillRect l="-775" t="-735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810000" y="1902282"/>
                <a:ext cx="15240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𝐸𝐹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902282"/>
                <a:ext cx="1524000" cy="369909"/>
              </a:xfrm>
              <a:prstGeom prst="rect">
                <a:avLst/>
              </a:prstGeom>
              <a:blipFill rotWithShape="1">
                <a:blip r:embed="rId20"/>
                <a:stretch>
                  <a:fillRect l="-3200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629400" y="1902282"/>
                <a:ext cx="2362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3) If a line is tan to a circle, then it is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⊥</m:t>
                    </m:r>
                  </m:oMath>
                </a14:m>
                <a:r>
                  <a:rPr lang="en-US" sz="1400" dirty="0" smtClean="0"/>
                  <a:t> at the point of tangency.</a:t>
                </a:r>
                <a:endParaRPr lang="en-US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1902282"/>
                <a:ext cx="2362200" cy="738664"/>
              </a:xfrm>
              <a:prstGeom prst="rect">
                <a:avLst/>
              </a:prstGeom>
              <a:blipFill rotWithShape="1">
                <a:blip r:embed="rId21"/>
                <a:stretch>
                  <a:fillRect l="-775" t="-826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10000" y="2816682"/>
                <a:ext cx="21273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𝐸𝐶𝐺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𝑟𝑡</m:t>
                    </m:r>
                    <m:r>
                      <a:rPr lang="en-US" b="0" i="1" smtClean="0">
                        <a:latin typeface="Cambria Math"/>
                      </a:rPr>
                      <m:t> 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816682"/>
                <a:ext cx="2127380" cy="369332"/>
              </a:xfrm>
              <a:prstGeom prst="rect">
                <a:avLst/>
              </a:prstGeom>
              <a:blipFill rotWithShape="1">
                <a:blip r:embed="rId22"/>
                <a:stretch>
                  <a:fillRect l="-229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629400" y="2793337"/>
                <a:ext cx="2362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4) </a:t>
                </a:r>
                <a:r>
                  <a:rPr lang="en-US" sz="1400" dirty="0" err="1" smtClean="0"/>
                  <a:t>Def</a:t>
                </a:r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⊥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793337"/>
                <a:ext cx="2362200" cy="307777"/>
              </a:xfrm>
              <a:prstGeom prst="rect">
                <a:avLst/>
              </a:prstGeom>
              <a:blipFill rotWithShape="1">
                <a:blip r:embed="rId23"/>
                <a:stretch>
                  <a:fillRect l="-775"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810000" y="3217889"/>
                <a:ext cx="3429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5)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𝐸𝐶𝐺</m:t>
                    </m:r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𝐸𝐶𝐴</m:t>
                    </m:r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𝐴𝐶𝐺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217889"/>
                <a:ext cx="3429000" cy="338554"/>
              </a:xfrm>
              <a:prstGeom prst="rect">
                <a:avLst/>
              </a:prstGeom>
              <a:blipFill rotWithShape="1">
                <a:blip r:embed="rId24"/>
                <a:stretch>
                  <a:fillRect l="-888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858000" y="3253514"/>
                <a:ext cx="2362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5)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∠+</m:t>
                    </m:r>
                  </m:oMath>
                </a14:m>
                <a:r>
                  <a:rPr lang="en-US" sz="1400" dirty="0" smtClean="0"/>
                  <a:t> Post.</a:t>
                </a:r>
                <a:endParaRPr lang="en-US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253514"/>
                <a:ext cx="2362200" cy="307777"/>
              </a:xfrm>
              <a:prstGeom prst="rect">
                <a:avLst/>
              </a:prstGeom>
              <a:blipFill rotWithShape="1">
                <a:blip r:embed="rId25"/>
                <a:stretch>
                  <a:fillRect l="-515" t="-2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3810000" y="3561291"/>
            <a:ext cx="2895600" cy="629703"/>
            <a:chOff x="3810000" y="3561291"/>
            <a:chExt cx="2895600" cy="629703"/>
          </a:xfrm>
        </p:grpSpPr>
        <p:grpSp>
          <p:nvGrpSpPr>
            <p:cNvPr id="13" name="Group 12"/>
            <p:cNvGrpSpPr/>
            <p:nvPr/>
          </p:nvGrpSpPr>
          <p:grpSpPr>
            <a:xfrm>
              <a:off x="3810000" y="3566728"/>
              <a:ext cx="2895600" cy="624266"/>
              <a:chOff x="4343400" y="4280483"/>
              <a:chExt cx="2362200" cy="43224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343400" y="4343400"/>
                    <a:ext cx="23622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6) </a:t>
                    </a:r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oMath>
                    </a14:m>
                    <a:r>
                      <a:rPr lang="en-US" dirty="0" smtClean="0"/>
                      <a:t>      </a:t>
                    </a:r>
                    <a14:m>
                      <m:oMath xmlns:m="http://schemas.openxmlformats.org/officeDocument/2006/math">
                        <m:r>
                          <a:rPr lang="en-US" i="1" dirty="0" smtClean="0">
                            <a:latin typeface="Cambria Math"/>
                          </a:rPr>
                          <m:t> 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     =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𝑚</m:t>
                        </m:r>
                      </m:oMath>
                    </a14:m>
                    <a:r>
                      <a:rPr lang="en-US" dirty="0" smtClean="0"/>
                      <a:t> 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3400" y="4343400"/>
                    <a:ext cx="2362200" cy="369332"/>
                  </a:xfrm>
                  <a:prstGeom prst="rect">
                    <a:avLst/>
                  </a:prstGeom>
                  <a:blipFill rotWithShape="1">
                    <a:blip r:embed="rId26"/>
                    <a:stretch>
                      <a:fillRect l="-1684" t="-574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2" name="Object 11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998122245"/>
                      </p:ext>
                    </p:extLst>
                  </p:nvPr>
                </p:nvGraphicFramePr>
                <p:xfrm>
                  <a:off x="4792497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248" name="Equation" r:id="rId27" imgW="266400" imgH="228600" progId="Equation.DSMT4">
                          <p:embed/>
                        </p:oleObj>
                      </mc:Choice>
                      <mc:Fallback>
                        <p:oleObj name="Equation" r:id="rId27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8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792497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2" name="Object 11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998122245"/>
                      </p:ext>
                    </p:extLst>
                  </p:nvPr>
                </p:nvGraphicFramePr>
                <p:xfrm>
                  <a:off x="4792497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36" name="Equation" r:id="rId29" imgW="266400" imgH="228600" progId="Equation.DSMT4">
                          <p:embed/>
                        </p:oleObj>
                      </mc:Choice>
                      <mc:Fallback>
                        <p:oleObj name="Equation" r:id="rId29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0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792497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9" name="Object 3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44871424"/>
                    </p:ext>
                  </p:extLst>
                </p:nvPr>
              </p:nvGraphicFramePr>
              <p:xfrm>
                <a:off x="5120317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49" name="Equation" r:id="rId31" imgW="266400" imgH="228600" progId="Equation.DSMT4">
                        <p:embed/>
                      </p:oleObj>
                    </mc:Choice>
                    <mc:Fallback>
                      <p:oleObj name="Equation" r:id="rId31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120317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39" name="Object 38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44871424"/>
                    </p:ext>
                  </p:extLst>
                </p:nvPr>
              </p:nvGraphicFramePr>
              <p:xfrm>
                <a:off x="5120317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37" name="Equation" r:id="rId33" imgW="266400" imgH="228600" progId="Equation.DSMT4">
                        <p:embed/>
                      </p:oleObj>
                    </mc:Choice>
                    <mc:Fallback>
                      <p:oleObj name="Equation" r:id="rId33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120317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" name="Object 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79336496"/>
                    </p:ext>
                  </p:extLst>
                </p:nvPr>
              </p:nvGraphicFramePr>
              <p:xfrm>
                <a:off x="5937250" y="3581400"/>
                <a:ext cx="539750" cy="4079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0" name="Equation" r:id="rId35" imgW="355320" imgH="228600" progId="Equation.DSMT4">
                        <p:embed/>
                      </p:oleObj>
                    </mc:Choice>
                    <mc:Fallback>
                      <p:oleObj name="Equation" r:id="rId35" imgW="355320" imgH="228600" progId="Equation.DSMT4">
                        <p:embed/>
                        <p:pic>
                          <p:nvPicPr>
                            <p:cNvPr id="0" name="Object 3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937250" y="3581400"/>
                              <a:ext cx="539750" cy="4079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5" name="Object 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79336496"/>
                    </p:ext>
                  </p:extLst>
                </p:nvPr>
              </p:nvGraphicFramePr>
              <p:xfrm>
                <a:off x="5937250" y="3581400"/>
                <a:ext cx="539750" cy="4079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38" name="Equation" r:id="rId37" imgW="355320" imgH="228600" progId="Equation.DSMT4">
                        <p:embed/>
                      </p:oleObj>
                    </mc:Choice>
                    <mc:Fallback>
                      <p:oleObj name="Equation" r:id="rId37" imgW="355320" imgH="228600" progId="Equation.DSMT4">
                        <p:embed/>
                        <p:pic>
                          <p:nvPicPr>
                            <p:cNvPr id="0" name="Object 3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937250" y="3581400"/>
                              <a:ext cx="539750" cy="4079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3810000" y="4076145"/>
            <a:ext cx="2026298" cy="407987"/>
            <a:chOff x="4374502" y="4076145"/>
            <a:chExt cx="2026298" cy="4079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374502" y="4114800"/>
                  <a:ext cx="20262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7)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          =180°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4502" y="4114800"/>
                  <a:ext cx="2026298" cy="369332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 l="-2410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0" name="Object 3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143180615"/>
                    </p:ext>
                  </p:extLst>
                </p:nvPr>
              </p:nvGraphicFramePr>
              <p:xfrm>
                <a:off x="4946650" y="4076145"/>
                <a:ext cx="539750" cy="4079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1" name="Equation" r:id="rId40" imgW="355320" imgH="228600" progId="Equation.DSMT4">
                        <p:embed/>
                      </p:oleObj>
                    </mc:Choice>
                    <mc:Fallback>
                      <p:oleObj name="Equation" r:id="rId40" imgW="3553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46650" y="4076145"/>
                              <a:ext cx="539750" cy="4079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40" name="Object 3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143180615"/>
                    </p:ext>
                  </p:extLst>
                </p:nvPr>
              </p:nvGraphicFramePr>
              <p:xfrm>
                <a:off x="4946650" y="4076145"/>
                <a:ext cx="539750" cy="4079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39" name="Equation" r:id="rId41" imgW="355320" imgH="228600" progId="Equation.DSMT4">
                        <p:embed/>
                      </p:oleObj>
                    </mc:Choice>
                    <mc:Fallback>
                      <p:oleObj name="Equation" r:id="rId41" imgW="3553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46650" y="4076145"/>
                              <a:ext cx="539750" cy="4079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10000" y="4953000"/>
                <a:ext cx="3429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9)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90=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𝐸𝐶𝐴</m:t>
                    </m:r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r>
                      <a:rPr lang="en-US" sz="1600" b="0" i="1" smtClean="0">
                        <a:latin typeface="Cambria Math"/>
                      </a:rPr>
                      <m:t>𝑚</m:t>
                    </m:r>
                    <m:r>
                      <a:rPr lang="en-US" sz="1600" b="0" i="1" smtClean="0">
                        <a:latin typeface="Cambria Math"/>
                      </a:rPr>
                      <m:t>∠</m:t>
                    </m:r>
                    <m:r>
                      <a:rPr lang="en-US" sz="1600" b="0" i="1" smtClean="0">
                        <a:latin typeface="Cambria Math"/>
                      </a:rPr>
                      <m:t>𝐴𝐶𝐺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953000"/>
                <a:ext cx="3429000" cy="338554"/>
              </a:xfrm>
              <a:prstGeom prst="rect">
                <a:avLst/>
              </a:prstGeom>
              <a:blipFill rotWithShape="1">
                <a:blip r:embed="rId42"/>
                <a:stretch>
                  <a:fillRect l="-888" t="-5455" b="-2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3810000" y="5260777"/>
            <a:ext cx="2895600" cy="465638"/>
            <a:chOff x="3810000" y="3561291"/>
            <a:chExt cx="2895600" cy="465638"/>
          </a:xfrm>
        </p:grpSpPr>
        <p:grpSp>
          <p:nvGrpSpPr>
            <p:cNvPr id="47" name="Group 46"/>
            <p:cNvGrpSpPr/>
            <p:nvPr/>
          </p:nvGrpSpPr>
          <p:grpSpPr>
            <a:xfrm>
              <a:off x="3810000" y="3566730"/>
              <a:ext cx="2895600" cy="460199"/>
              <a:chOff x="4343400" y="4280483"/>
              <a:chExt cx="2362200" cy="31864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4343400" y="4343400"/>
                    <a:ext cx="2362200" cy="25573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oMath>
                    </a14:m>
                    <a:r>
                      <a:rPr lang="en-US" dirty="0" smtClean="0"/>
                      <a:t>      </a:t>
                    </a:r>
                    <a14:m>
                      <m:oMath xmlns:m="http://schemas.openxmlformats.org/officeDocument/2006/math">
                        <m:r>
                          <a:rPr lang="en-US" i="1" dirty="0" smtClean="0">
                            <a:latin typeface="Cambria Math"/>
                          </a:rPr>
                          <m:t> +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     =180°</m:t>
                        </m:r>
                      </m:oMath>
                    </a14:m>
                    <a:r>
                      <a:rPr lang="en-US" dirty="0" smtClean="0"/>
                      <a:t> 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50" name="TextBox 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3400" y="4343400"/>
                    <a:ext cx="2362200" cy="255730"/>
                  </a:xfrm>
                  <a:prstGeom prst="rect">
                    <a:avLst/>
                  </a:prstGeom>
                  <a:blipFill rotWithShape="1">
                    <a:blip r:embed="rId4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5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692763069"/>
                      </p:ext>
                    </p:extLst>
                  </p:nvPr>
                </p:nvGraphicFramePr>
                <p:xfrm>
                  <a:off x="4592053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252" name="Equation" r:id="rId44" imgW="266400" imgH="228600" progId="Equation.DSMT4">
                          <p:embed/>
                        </p:oleObj>
                      </mc:Choice>
                      <mc:Fallback>
                        <p:oleObj name="Equation" r:id="rId44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8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592053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5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692763069"/>
                      </p:ext>
                    </p:extLst>
                  </p:nvPr>
                </p:nvGraphicFramePr>
                <p:xfrm>
                  <a:off x="4592053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40" name="Equation" r:id="rId45" imgW="266400" imgH="228600" progId="Equation.DSMT4">
                          <p:embed/>
                        </p:oleObj>
                      </mc:Choice>
                      <mc:Fallback>
                        <p:oleObj name="Equation" r:id="rId45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0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592053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8" name="Object 4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4103072"/>
                    </p:ext>
                  </p:extLst>
                </p:nvPr>
              </p:nvGraphicFramePr>
              <p:xfrm>
                <a:off x="4874612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3" name="Equation" r:id="rId46" imgW="266400" imgH="228600" progId="Equation.DSMT4">
                        <p:embed/>
                      </p:oleObj>
                    </mc:Choice>
                    <mc:Fallback>
                      <p:oleObj name="Equation" r:id="rId46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74612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48" name="Object 4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4103072"/>
                    </p:ext>
                  </p:extLst>
                </p:nvPr>
              </p:nvGraphicFramePr>
              <p:xfrm>
                <a:off x="4874612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1" name="Equation" r:id="rId47" imgW="266400" imgH="228600" progId="Equation.DSMT4">
                        <p:embed/>
                      </p:oleObj>
                    </mc:Choice>
                    <mc:Fallback>
                      <p:oleObj name="Equation" r:id="rId47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74612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53" name="Group 52"/>
          <p:cNvGrpSpPr/>
          <p:nvPr/>
        </p:nvGrpSpPr>
        <p:grpSpPr>
          <a:xfrm>
            <a:off x="3831772" y="5645996"/>
            <a:ext cx="2895600" cy="465638"/>
            <a:chOff x="3810000" y="3561291"/>
            <a:chExt cx="2895600" cy="465638"/>
          </a:xfrm>
        </p:grpSpPr>
        <p:grpSp>
          <p:nvGrpSpPr>
            <p:cNvPr id="54" name="Group 53"/>
            <p:cNvGrpSpPr/>
            <p:nvPr/>
          </p:nvGrpSpPr>
          <p:grpSpPr>
            <a:xfrm>
              <a:off x="3810000" y="3566730"/>
              <a:ext cx="2895600" cy="460199"/>
              <a:chOff x="4343400" y="4280483"/>
              <a:chExt cx="2362200" cy="31864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4343400" y="4343400"/>
                    <a:ext cx="2362200" cy="25573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0" dirty="0" smtClean="0"/>
                      <a:t>10) </a:t>
                    </a:r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oMath>
                    </a14:m>
                    <a:r>
                      <a:rPr lang="en-US" dirty="0" smtClean="0"/>
                      <a:t>      </a:t>
                    </a:r>
                    <a14:m>
                      <m:oMath xmlns:m="http://schemas.openxmlformats.org/officeDocument/2006/math">
                        <m:r>
                          <a:rPr lang="en-US" b="0" i="0" dirty="0" smtClean="0">
                            <a:latin typeface="Cambria Math"/>
                          </a:rPr>
                          <m:t> 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=180°−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𝑚</m:t>
                        </m:r>
                      </m:oMath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6" name="TextBox 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3400" y="4343400"/>
                    <a:ext cx="2362200" cy="255730"/>
                  </a:xfrm>
                  <a:prstGeom prst="rect">
                    <a:avLst/>
                  </a:prstGeom>
                  <a:blipFill rotWithShape="1">
                    <a:blip r:embed="rId48"/>
                    <a:stretch>
                      <a:fillRect l="-1895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57" name="Object 56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58036883"/>
                      </p:ext>
                    </p:extLst>
                  </p:nvPr>
                </p:nvGraphicFramePr>
                <p:xfrm>
                  <a:off x="4930144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254" name="Equation" r:id="rId49" imgW="266400" imgH="228600" progId="Equation.DSMT4">
                          <p:embed/>
                        </p:oleObj>
                      </mc:Choice>
                      <mc:Fallback>
                        <p:oleObj name="Equation" r:id="rId49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8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30144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57" name="Object 56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58036883"/>
                      </p:ext>
                    </p:extLst>
                  </p:nvPr>
                </p:nvGraphicFramePr>
                <p:xfrm>
                  <a:off x="4930144" y="4280483"/>
                  <a:ext cx="329728" cy="2818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42" name="Equation" r:id="rId50" imgW="266400" imgH="228600" progId="Equation.DSMT4">
                          <p:embed/>
                        </p:oleObj>
                      </mc:Choice>
                      <mc:Fallback>
                        <p:oleObj name="Equation" r:id="rId50" imgW="266400" imgH="228600" progId="Equation.DSMT4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30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930144" y="4280483"/>
                                <a:ext cx="329728" cy="2818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5" name="Object 5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490380146"/>
                    </p:ext>
                  </p:extLst>
                </p:nvPr>
              </p:nvGraphicFramePr>
              <p:xfrm>
                <a:off x="6074228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5" name="Equation" r:id="rId51" imgW="266400" imgH="228600" progId="Equation.DSMT4">
                        <p:embed/>
                      </p:oleObj>
                    </mc:Choice>
                    <mc:Fallback>
                      <p:oleObj name="Equation" r:id="rId51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74228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55" name="Object 5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490380146"/>
                    </p:ext>
                  </p:extLst>
                </p:nvPr>
              </p:nvGraphicFramePr>
              <p:xfrm>
                <a:off x="6074228" y="3561291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3" name="Equation" r:id="rId52" imgW="266400" imgH="228600" progId="Equation.DSMT4">
                        <p:embed/>
                      </p:oleObj>
                    </mc:Choice>
                    <mc:Fallback>
                      <p:oleObj name="Equation" r:id="rId52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074228" y="3561291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58" name="TextBox 57"/>
          <p:cNvSpPr txBox="1"/>
          <p:nvPr/>
        </p:nvSpPr>
        <p:spPr>
          <a:xfrm>
            <a:off x="6553200" y="5718396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10) Subtraction prop. of =</a:t>
            </a:r>
            <a:endParaRPr lang="en-US" sz="1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3831772" y="6096000"/>
            <a:ext cx="2895600" cy="514978"/>
            <a:chOff x="3810000" y="3626076"/>
            <a:chExt cx="2895600" cy="5149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3810000" y="3657588"/>
                  <a:ext cx="28956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0" dirty="0" smtClean="0"/>
                    <a:t>11)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𝐴𝐶𝐺</m:t>
                      </m:r>
                      <m:r>
                        <a:rPr lang="en-US" b="0" i="1" dirty="0" smtClean="0">
                          <a:latin typeface="Cambria Math"/>
                        </a:rPr>
                        <m:t>=90°−</m:t>
                      </m:r>
                      <m:f>
                        <m:f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0" y="3657588"/>
                  <a:ext cx="2895600" cy="483466"/>
                </a:xfrm>
                <a:prstGeom prst="rect">
                  <a:avLst/>
                </a:prstGeom>
                <a:blipFill rotWithShape="1">
                  <a:blip r:embed="rId53"/>
                  <a:stretch>
                    <a:fillRect l="-1895" b="-75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61" name="Object 6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99381788"/>
                    </p:ext>
                  </p:extLst>
                </p:nvPr>
              </p:nvGraphicFramePr>
              <p:xfrm>
                <a:off x="6279645" y="3626076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6" name="Equation" r:id="rId54" imgW="266400" imgH="228600" progId="Equation.DSMT4">
                        <p:embed/>
                      </p:oleObj>
                    </mc:Choice>
                    <mc:Fallback>
                      <p:oleObj name="Equation" r:id="rId54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279645" y="3626076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61" name="Object 6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99381788"/>
                    </p:ext>
                  </p:extLst>
                </p:nvPr>
              </p:nvGraphicFramePr>
              <p:xfrm>
                <a:off x="6279645" y="3626076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4" name="Equation" r:id="rId55" imgW="266400" imgH="228600" progId="Equation.DSMT4">
                        <p:embed/>
                      </p:oleObj>
                    </mc:Choice>
                    <mc:Fallback>
                      <p:oleObj name="Equation" r:id="rId55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279645" y="3626076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64" name="TextBox 63"/>
          <p:cNvSpPr txBox="1"/>
          <p:nvPr/>
        </p:nvSpPr>
        <p:spPr>
          <a:xfrm>
            <a:off x="6629400" y="6138398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11) Substitution</a:t>
            </a:r>
            <a:endParaRPr lang="en-US" sz="1400" dirty="0"/>
          </a:p>
        </p:txBody>
      </p:sp>
      <p:grpSp>
        <p:nvGrpSpPr>
          <p:cNvPr id="66" name="Group 65"/>
          <p:cNvGrpSpPr/>
          <p:nvPr/>
        </p:nvGrpSpPr>
        <p:grpSpPr>
          <a:xfrm>
            <a:off x="3048000" y="6477000"/>
            <a:ext cx="3452183" cy="519290"/>
            <a:chOff x="3810000" y="3621764"/>
            <a:chExt cx="3452183" cy="5192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0" dirty="0" smtClean="0"/>
                    <a:t>12)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90°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  <m:r>
                        <a:rPr lang="en-US" b="0" i="1" dirty="0" smtClean="0">
                          <a:latin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</a:rPr>
                        <m:t>𝐸𝐶𝐴</m:t>
                      </m:r>
                      <m:r>
                        <a:rPr lang="en-US" b="0" i="1" dirty="0" smtClean="0">
                          <a:latin typeface="Cambria Math"/>
                        </a:rPr>
                        <m:t>+90°−</m:t>
                      </m:r>
                      <m:f>
                        <m:f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blipFill rotWithShape="1">
                  <a:blip r:embed="rId56"/>
                  <a:stretch>
                    <a:fillRect l="-1421" b="-6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68" name="Object 6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5925815"/>
                    </p:ext>
                  </p:extLst>
                </p:nvPr>
              </p:nvGraphicFramePr>
              <p:xfrm>
                <a:off x="6858000" y="3621764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7" name="Equation" r:id="rId57" imgW="266400" imgH="228600" progId="Equation.DSMT4">
                        <p:embed/>
                      </p:oleObj>
                    </mc:Choice>
                    <mc:Fallback>
                      <p:oleObj name="Equation" r:id="rId57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858000" y="3621764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68" name="Object 6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5925815"/>
                    </p:ext>
                  </p:extLst>
                </p:nvPr>
              </p:nvGraphicFramePr>
              <p:xfrm>
                <a:off x="6858000" y="3621764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5" name="Equation" r:id="rId58" imgW="266400" imgH="228600" progId="Equation.DSMT4">
                        <p:embed/>
                      </p:oleObj>
                    </mc:Choice>
                    <mc:Fallback>
                      <p:oleObj name="Equation" r:id="rId58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858000" y="3621764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69" name="TextBox 68"/>
          <p:cNvSpPr txBox="1"/>
          <p:nvPr/>
        </p:nvSpPr>
        <p:spPr>
          <a:xfrm>
            <a:off x="6606073" y="6609871"/>
            <a:ext cx="236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12) Substitution</a:t>
            </a:r>
            <a:endParaRPr lang="en-US" sz="1400" dirty="0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50298"/>
              </p:ext>
            </p:extLst>
          </p:nvPr>
        </p:nvGraphicFramePr>
        <p:xfrm>
          <a:off x="40433" y="95551"/>
          <a:ext cx="3693367" cy="1696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767"/>
                <a:gridCol w="990600"/>
              </a:tblGrid>
              <a:tr h="391064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Reason</a:t>
                      </a:r>
                      <a:endParaRPr lang="en-US" sz="1400" dirty="0"/>
                    </a:p>
                  </a:txBody>
                  <a:tcPr/>
                </a:tc>
              </a:tr>
              <a:tr h="3910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endParaRPr lang="en-US" dirty="0"/>
                    </a:p>
                  </a:txBody>
                  <a:tcPr/>
                </a:tc>
              </a:tr>
              <a:tr h="8737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1" name="Group 70"/>
          <p:cNvGrpSpPr/>
          <p:nvPr/>
        </p:nvGrpSpPr>
        <p:grpSpPr>
          <a:xfrm>
            <a:off x="3888" y="504416"/>
            <a:ext cx="2739312" cy="483466"/>
            <a:chOff x="3810000" y="3657588"/>
            <a:chExt cx="3429000" cy="4834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0" dirty="0" smtClean="0"/>
                    <a:t>13)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  <m:r>
                        <a:rPr lang="en-US" b="0" i="1" dirty="0" smtClean="0">
                          <a:latin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</a:rPr>
                        <m:t>𝐸𝐶𝐴</m:t>
                      </m:r>
                      <m:r>
                        <a:rPr lang="en-US" b="0" i="1" dirty="0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blipFill rotWithShape="1">
                  <a:blip r:embed="rId59"/>
                  <a:stretch>
                    <a:fillRect l="-2004" b="-75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73" name="Object 7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634986344"/>
                    </p:ext>
                  </p:extLst>
                </p:nvPr>
              </p:nvGraphicFramePr>
              <p:xfrm>
                <a:off x="6666689" y="3657588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8" name="Equation" r:id="rId60" imgW="266400" imgH="228600" progId="Equation.DSMT4">
                        <p:embed/>
                      </p:oleObj>
                    </mc:Choice>
                    <mc:Fallback>
                      <p:oleObj name="Equation" r:id="rId60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666689" y="3657588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73" name="Object 7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634986344"/>
                    </p:ext>
                  </p:extLst>
                </p:nvPr>
              </p:nvGraphicFramePr>
              <p:xfrm>
                <a:off x="6666689" y="3657588"/>
                <a:ext cx="404183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6" name="Equation" r:id="rId61" imgW="266400" imgH="228600" progId="Equation.DSMT4">
                        <p:embed/>
                      </p:oleObj>
                    </mc:Choice>
                    <mc:Fallback>
                      <p:oleObj name="Equation" r:id="rId61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666689" y="3657588"/>
                              <a:ext cx="404183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74" name="TextBox 73"/>
          <p:cNvSpPr txBox="1"/>
          <p:nvPr/>
        </p:nvSpPr>
        <p:spPr>
          <a:xfrm>
            <a:off x="2667000" y="467380"/>
            <a:ext cx="1125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13) - prop. </a:t>
            </a:r>
            <a:br>
              <a:rPr lang="en-US" sz="1400" dirty="0" smtClean="0"/>
            </a:br>
            <a:r>
              <a:rPr lang="en-US" sz="1400" dirty="0" smtClean="0"/>
              <a:t>        of =</a:t>
            </a:r>
            <a:endParaRPr lang="en-US" sz="1400" dirty="0"/>
          </a:p>
        </p:txBody>
      </p:sp>
      <p:grpSp>
        <p:nvGrpSpPr>
          <p:cNvPr id="75" name="Group 74"/>
          <p:cNvGrpSpPr/>
          <p:nvPr/>
        </p:nvGrpSpPr>
        <p:grpSpPr>
          <a:xfrm>
            <a:off x="3888" y="1143000"/>
            <a:ext cx="2739312" cy="525375"/>
            <a:chOff x="3810000" y="3615679"/>
            <a:chExt cx="3429000" cy="5253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0" dirty="0" smtClean="0"/>
                    <a:t>14)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        =</m:t>
                      </m:r>
                      <m:r>
                        <a:rPr lang="en-US" b="0" i="1" dirty="0" smtClean="0">
                          <a:latin typeface="Cambria Math"/>
                        </a:rPr>
                        <m:t>𝑚</m:t>
                      </m:r>
                      <m:r>
                        <a:rPr lang="en-US" b="0" i="1" dirty="0" smtClean="0">
                          <a:latin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</a:rPr>
                        <m:t>𝐸𝐶𝐴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0" y="3657588"/>
                  <a:ext cx="3429000" cy="483466"/>
                </a:xfrm>
                <a:prstGeom prst="rect">
                  <a:avLst/>
                </a:prstGeom>
                <a:blipFill rotWithShape="1">
                  <a:blip r:embed="rId62"/>
                  <a:stretch>
                    <a:fillRect l="-2004" b="-6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77" name="Object 7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174695165"/>
                    </p:ext>
                  </p:extLst>
                </p:nvPr>
              </p:nvGraphicFramePr>
              <p:xfrm>
                <a:off x="4854370" y="3615679"/>
                <a:ext cx="476926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259" name="Equation" r:id="rId63" imgW="266400" imgH="228600" progId="Equation.DSMT4">
                        <p:embed/>
                      </p:oleObj>
                    </mc:Choice>
                    <mc:Fallback>
                      <p:oleObj name="Equation" r:id="rId63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54370" y="3615679"/>
                              <a:ext cx="476926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77" name="Object 7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174695165"/>
                    </p:ext>
                  </p:extLst>
                </p:nvPr>
              </p:nvGraphicFramePr>
              <p:xfrm>
                <a:off x="4854370" y="3615679"/>
                <a:ext cx="476926" cy="4071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3147" name="Equation" r:id="rId64" imgW="266400" imgH="228600" progId="Equation.DSMT4">
                        <p:embed/>
                      </p:oleObj>
                    </mc:Choice>
                    <mc:Fallback>
                      <p:oleObj name="Equation" r:id="rId64" imgW="26640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54370" y="3615679"/>
                              <a:ext cx="476926" cy="4071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78" name="TextBox 77"/>
          <p:cNvSpPr txBox="1"/>
          <p:nvPr/>
        </p:nvSpPr>
        <p:spPr>
          <a:xfrm>
            <a:off x="2663890" y="1165032"/>
            <a:ext cx="1125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14) + prop. </a:t>
            </a:r>
            <a:br>
              <a:rPr lang="en-US" sz="1400" dirty="0" smtClean="0"/>
            </a:br>
            <a:r>
              <a:rPr lang="en-US" sz="1400" dirty="0" smtClean="0"/>
              <a:t>        of =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143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4" grpId="0"/>
      <p:bldP spid="25" grpId="0"/>
      <p:bldP spid="27" grpId="0"/>
      <p:bldP spid="26" grpId="0"/>
      <p:bldP spid="58" grpId="0"/>
      <p:bldP spid="64" grpId="0"/>
      <p:bldP spid="69" grpId="0"/>
      <p:bldP spid="74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981200"/>
            <a:ext cx="4495800" cy="4114800"/>
          </a:xfrm>
        </p:spPr>
        <p:txBody>
          <a:bodyPr/>
          <a:lstStyle/>
          <a:p>
            <a:r>
              <a:rPr lang="en-US" sz="2800" dirty="0" smtClean="0"/>
              <a:t>So that’s a theorem!</a:t>
            </a:r>
          </a:p>
          <a:p>
            <a:pPr lvl="1"/>
            <a:r>
              <a:rPr lang="en-US" sz="2400" dirty="0" smtClean="0"/>
              <a:t>If a secant and a tangent intersect at the point of tangency, then the measure of each angle formed is one-half the measure of its intercepted arc.</a:t>
            </a:r>
          </a:p>
          <a:p>
            <a:pPr lvl="1"/>
            <a:r>
              <a:rPr lang="en-US" sz="2400" dirty="0" smtClean="0"/>
              <a:t>Draw a picture of what you think that means!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936" y="1905000"/>
            <a:ext cx="443865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936" y="1905000"/>
            <a:ext cx="443865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936" y="1915886"/>
            <a:ext cx="443865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4876800" y="5638800"/>
            <a:ext cx="3886200" cy="610936"/>
            <a:chOff x="4876800" y="5638800"/>
            <a:chExt cx="3886200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876800" y="5638800"/>
                  <a:ext cx="3886200" cy="610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∠</m:t>
                        </m:r>
                        <m:r>
                          <a:rPr lang="en-US" b="0" i="1" smtClean="0">
                            <a:latin typeface="Cambria Math"/>
                          </a:rPr>
                          <m:t>𝐵𝐶𝐹</m:t>
                        </m:r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76800" y="5638800"/>
                  <a:ext cx="3886200" cy="61093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3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850000486"/>
                    </p:ext>
                  </p:extLst>
                </p:nvPr>
              </p:nvGraphicFramePr>
              <p:xfrm>
                <a:off x="7315200" y="5770437"/>
                <a:ext cx="312737" cy="347662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22" name="Equation" r:id="rId7" imgW="215640" imgH="241200" progId="Equation.DSMT4">
                        <p:embed/>
                      </p:oleObj>
                    </mc:Choice>
                    <mc:Fallback>
                      <p:oleObj name="Equation" r:id="rId7" imgW="215640" imgH="2412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315200" y="5770437"/>
                              <a:ext cx="312737" cy="34766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3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850000486"/>
                    </p:ext>
                  </p:extLst>
                </p:nvPr>
              </p:nvGraphicFramePr>
              <p:xfrm>
                <a:off x="7315200" y="5770437"/>
                <a:ext cx="312737" cy="347662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06" name="Equation" r:id="rId9" imgW="215640" imgH="241200" progId="Equation.DSMT4">
                        <p:embed/>
                      </p:oleObj>
                    </mc:Choice>
                    <mc:Fallback>
                      <p:oleObj name="Equation" r:id="rId9" imgW="215640" imgH="2412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315200" y="5770437"/>
                              <a:ext cx="312737" cy="34766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4684161" y="6201747"/>
            <a:ext cx="3886200" cy="610936"/>
            <a:chOff x="4876800" y="5638800"/>
            <a:chExt cx="3886200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876800" y="5638800"/>
                  <a:ext cx="3886200" cy="610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</a:rPr>
                          <m:t>∠</m:t>
                        </m:r>
                        <m:r>
                          <a:rPr lang="en-US" b="0" i="1" smtClean="0">
                            <a:latin typeface="Cambria Math"/>
                          </a:rPr>
                          <m:t>𝐵𝐶𝐷</m:t>
                        </m:r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𝐵𝐸𝐶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76800" y="5638800"/>
                  <a:ext cx="3886200" cy="610936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7" name="Object 1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08910064"/>
                    </p:ext>
                  </p:extLst>
                </p:nvPr>
              </p:nvGraphicFramePr>
              <p:xfrm>
                <a:off x="7206214" y="5761653"/>
                <a:ext cx="533400" cy="36671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23" name="Equation" r:id="rId12" imgW="368280" imgH="253800" progId="Equation.DSMT4">
                        <p:embed/>
                      </p:oleObj>
                    </mc:Choice>
                    <mc:Fallback>
                      <p:oleObj name="Equation" r:id="rId12" imgW="368280" imgH="2538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206214" y="5761653"/>
                              <a:ext cx="533400" cy="36671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7" name="Object 1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08910064"/>
                    </p:ext>
                  </p:extLst>
                </p:nvPr>
              </p:nvGraphicFramePr>
              <p:xfrm>
                <a:off x="7206214" y="5761653"/>
                <a:ext cx="533400" cy="366713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07" name="Equation" r:id="rId14" imgW="368280" imgH="253800" progId="Equation.DSMT4">
                        <p:embed/>
                      </p:oleObj>
                    </mc:Choice>
                    <mc:Fallback>
                      <p:oleObj name="Equation" r:id="rId14" imgW="368280" imgH="2538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206214" y="5761653"/>
                              <a:ext cx="533400" cy="36671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</p:spTree>
    <p:extLst>
      <p:ext uri="{BB962C8B-B14F-4D97-AF65-F5344CB8AC3E}">
        <p14:creationId xmlns:p14="http://schemas.microsoft.com/office/powerpoint/2010/main" val="348387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981200"/>
            <a:ext cx="4648200" cy="4114800"/>
          </a:xfrm>
        </p:spPr>
        <p:txBody>
          <a:bodyPr/>
          <a:lstStyle/>
          <a:p>
            <a:r>
              <a:rPr lang="en-US" sz="2800" dirty="0" smtClean="0"/>
              <a:t>Another theorem:</a:t>
            </a:r>
          </a:p>
          <a:p>
            <a:pPr lvl="1"/>
            <a:r>
              <a:rPr lang="en-US" sz="2400" dirty="0" smtClean="0"/>
              <a:t>If two secants intersect in the interior of a circle, then the measure of an angle formed is one-half the sum of the measures of the arcs intercepted by the angle and its vertical angle.</a:t>
            </a:r>
          </a:p>
          <a:p>
            <a:pPr lvl="1"/>
            <a:r>
              <a:rPr lang="en-US" sz="2400" dirty="0" smtClean="0"/>
              <a:t>Draw it!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41529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151" y="2438400"/>
            <a:ext cx="415290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76800" y="5638800"/>
                <a:ext cx="388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638800"/>
                <a:ext cx="3886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19800" y="5581733"/>
                <a:ext cx="45720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5581733"/>
                <a:ext cx="457200" cy="483466"/>
              </a:xfrm>
              <a:prstGeom prst="rect">
                <a:avLst/>
              </a:prstGeom>
              <a:blipFill rotWithShape="1">
                <a:blip r:embed="rId6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30600" y="5558135"/>
                <a:ext cx="2403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           +           </m:t>
                        </m: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600" y="5558135"/>
                <a:ext cx="240380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726483"/>
            <a:ext cx="20955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001966"/>
              </p:ext>
            </p:extLst>
          </p:nvPr>
        </p:nvGraphicFramePr>
        <p:xfrm>
          <a:off x="6483350" y="5578475"/>
          <a:ext cx="5778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9" imgW="380880" imgH="228600" progId="Equation.DSMT4">
                  <p:embed/>
                </p:oleObj>
              </mc:Choice>
              <mc:Fallback>
                <p:oleObj name="Equation" r:id="rId9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5578475"/>
                        <a:ext cx="57785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389863"/>
              </p:ext>
            </p:extLst>
          </p:nvPr>
        </p:nvGraphicFramePr>
        <p:xfrm>
          <a:off x="7502460" y="5581733"/>
          <a:ext cx="5778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1" imgW="380880" imgH="228600" progId="Equation.DSMT4">
                  <p:embed/>
                </p:oleObj>
              </mc:Choice>
              <mc:Fallback>
                <p:oleObj name="Equation" r:id="rId11" imgW="38088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2460" y="5581733"/>
                        <a:ext cx="57785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814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1" y="1981200"/>
            <a:ext cx="4495800" cy="4114800"/>
          </a:xfrm>
        </p:spPr>
        <p:txBody>
          <a:bodyPr/>
          <a:lstStyle/>
          <a:p>
            <a:r>
              <a:rPr lang="en-US" sz="2400" dirty="0" smtClean="0"/>
              <a:t>This theorem is wordy, so take a moment to think about it before writing it out:</a:t>
            </a:r>
          </a:p>
          <a:p>
            <a:pPr lvl="1"/>
            <a:r>
              <a:rPr lang="en-US" sz="2000" dirty="0" smtClean="0"/>
              <a:t>If two secants, a secant and a tangent, or two tangents intersect in the exterior of a circle, then the measure of the angle formed is one-half the positive difference of the measures of the intercepted arcs.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257" cy="186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10" y="3285153"/>
            <a:ext cx="298023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721" y="5181600"/>
            <a:ext cx="2922426" cy="155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42" y="3284391"/>
            <a:ext cx="2982773" cy="179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352" y="5181600"/>
            <a:ext cx="292374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blipFill rotWithShape="1">
                <a:blip r:embed="rId9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05000" y="57150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|(       -       )|</a:t>
            </a:r>
            <a:endParaRPr lang="en-US" sz="2800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89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193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1" y="1981200"/>
            <a:ext cx="4495800" cy="4114800"/>
          </a:xfrm>
        </p:spPr>
        <p:txBody>
          <a:bodyPr/>
          <a:lstStyle/>
          <a:p>
            <a:r>
              <a:rPr lang="en-US" sz="2400" dirty="0" smtClean="0"/>
              <a:t>This theorem is wordy, so take a moment to think about it before writing it out:</a:t>
            </a:r>
          </a:p>
          <a:p>
            <a:pPr lvl="1"/>
            <a:r>
              <a:rPr lang="en-US" sz="2000" dirty="0" smtClean="0"/>
              <a:t>If two secants, a secant and a tangent, or two tangents intersect in the exterior of a circle, then the measure of the angle formed is one-half the positive difference of the measures of the intercepted arcs.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257" cy="186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10" y="3285153"/>
            <a:ext cx="298023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721" y="5181600"/>
            <a:ext cx="2922426" cy="155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42" y="3284391"/>
            <a:ext cx="2982773" cy="179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352" y="5181600"/>
            <a:ext cx="292374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blipFill rotWithShape="1">
                <a:blip r:embed="rId10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05000" y="57150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|(       -       )|</a:t>
            </a:r>
            <a:endParaRPr lang="en-US" sz="2800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89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280139"/>
              </p:ext>
            </p:extLst>
          </p:nvPr>
        </p:nvGraphicFramePr>
        <p:xfrm>
          <a:off x="2286000" y="5754846"/>
          <a:ext cx="5778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2" imgW="380880" imgH="228600" progId="Equation.DSMT4">
                  <p:embed/>
                </p:oleObj>
              </mc:Choice>
              <mc:Fallback>
                <p:oleObj name="Equation" r:id="rId12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754846"/>
                        <a:ext cx="57785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059877"/>
              </p:ext>
            </p:extLst>
          </p:nvPr>
        </p:nvGraphicFramePr>
        <p:xfrm>
          <a:off x="3101975" y="5764934"/>
          <a:ext cx="57785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4" imgW="380880" imgH="228600" progId="Equation.DSMT4">
                  <p:embed/>
                </p:oleObj>
              </mc:Choice>
              <mc:Fallback>
                <p:oleObj name="Equation" r:id="rId14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764934"/>
                        <a:ext cx="577850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4953000" y="3284391"/>
            <a:ext cx="4038600" cy="357360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1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1" y="1981200"/>
            <a:ext cx="4495800" cy="4114800"/>
          </a:xfrm>
        </p:spPr>
        <p:txBody>
          <a:bodyPr/>
          <a:lstStyle/>
          <a:p>
            <a:r>
              <a:rPr lang="en-US" sz="2400" dirty="0" smtClean="0"/>
              <a:t>This theorem is wordy, so take a moment to think about it before writing it out:</a:t>
            </a:r>
          </a:p>
          <a:p>
            <a:pPr lvl="1"/>
            <a:r>
              <a:rPr lang="en-US" sz="2000" dirty="0" smtClean="0"/>
              <a:t>If two secants, a secant and a tangent, or two tangents intersect in the exterior of a circle, then the measure of the angle formed is one-half the positive difference of the measures of the intercepted arcs.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257" cy="186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10" y="3285153"/>
            <a:ext cx="298023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721" y="5181600"/>
            <a:ext cx="2922426" cy="155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42" y="3284391"/>
            <a:ext cx="2982773" cy="179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352" y="5181600"/>
            <a:ext cx="2923745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791200"/>
                <a:ext cx="29718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764934"/>
                <a:ext cx="419100" cy="483466"/>
              </a:xfrm>
              <a:prstGeom prst="rect">
                <a:avLst/>
              </a:prstGeom>
              <a:blipFill rotWithShape="1">
                <a:blip r:embed="rId10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905000" y="57150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|(       -       )|</a:t>
            </a:r>
            <a:endParaRPr lang="en-US" sz="2800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89" y="1295400"/>
            <a:ext cx="3025468" cy="1865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624525"/>
              </p:ext>
            </p:extLst>
          </p:nvPr>
        </p:nvGraphicFramePr>
        <p:xfrm>
          <a:off x="2286000" y="5754846"/>
          <a:ext cx="5778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2" imgW="380880" imgH="228600" progId="Equation.DSMT4">
                  <p:embed/>
                </p:oleObj>
              </mc:Choice>
              <mc:Fallback>
                <p:oleObj name="Equation" r:id="rId12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754846"/>
                        <a:ext cx="57785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85791"/>
              </p:ext>
            </p:extLst>
          </p:nvPr>
        </p:nvGraphicFramePr>
        <p:xfrm>
          <a:off x="3092450" y="5764213"/>
          <a:ext cx="5969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4" imgW="393480" imgH="228600" progId="Equation.DSMT4">
                  <p:embed/>
                </p:oleObj>
              </mc:Choice>
              <mc:Fallback>
                <p:oleObj name="Equation" r:id="rId14" imgW="393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5764213"/>
                        <a:ext cx="596900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4953000" y="5181600"/>
            <a:ext cx="4038600" cy="1676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953000" y="1524001"/>
            <a:ext cx="4038600" cy="163677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10" y="3283629"/>
            <a:ext cx="2982773" cy="179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60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980</Words>
  <Application>Microsoft Office PowerPoint</Application>
  <PresentationFormat>On-screen Show (4:3)</PresentationFormat>
  <Paragraphs>123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10.02G</vt:lpstr>
      <vt:lpstr>Equation</vt:lpstr>
      <vt:lpstr>Tuesday, February 12, 2013 Agenda</vt:lpstr>
      <vt:lpstr>PowerPoint Presentation</vt:lpstr>
      <vt:lpstr>PowerPoint Presentation</vt:lpstr>
      <vt:lpstr>§9-6 Secants, Tangents, &amp; Angle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17</cp:revision>
  <dcterms:created xsi:type="dcterms:W3CDTF">2013-02-11T23:53:02Z</dcterms:created>
  <dcterms:modified xsi:type="dcterms:W3CDTF">2013-02-12T22:27:38Z</dcterms:modified>
</cp:coreProperties>
</file>